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5" r:id="rId6"/>
    <p:sldId id="276" r:id="rId7"/>
    <p:sldId id="267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50"/>
    <a:srgbClr val="FDC63C"/>
    <a:srgbClr val="F6B54C"/>
    <a:srgbClr val="565656"/>
    <a:srgbClr val="D4ECFE"/>
    <a:srgbClr val="EF655D"/>
    <a:srgbClr val="F5F0DA"/>
    <a:srgbClr val="2E4A68"/>
    <a:srgbClr val="162A41"/>
    <a:srgbClr val="2D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5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1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9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0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4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1CD4E-E855-4839-933D-28196E2DC305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79FD-E64A-4928-883D-136EE7C0E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panose="020B0A04020102020204" pitchFamily="34" charset="0"/>
              </a:rPr>
              <a:t>DST-GPT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9840" y="3608811"/>
            <a:ext cx="10043160" cy="1655762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Chatting with your own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Starve Together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Expert!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4"/>
          <a:stretch/>
        </p:blipFill>
        <p:spPr>
          <a:xfrm>
            <a:off x="4379021" y="3845977"/>
            <a:ext cx="3164450" cy="23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5. </a:t>
            </a:r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Cases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 Future 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Gao</a:t>
            </a:r>
            <a:r>
              <a:rPr lang="en-US" altLang="zh-CN" dirty="0"/>
              <a:t>, </a:t>
            </a:r>
            <a:r>
              <a:rPr lang="en-US" altLang="zh-CN" dirty="0" err="1"/>
              <a:t>Yunfan</a:t>
            </a:r>
            <a:r>
              <a:rPr lang="en-US" altLang="zh-CN" dirty="0"/>
              <a:t>, et al. "Retrieval-augmented generation for large language models: A survey."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arXiv:2312.10997</a:t>
            </a:r>
            <a:r>
              <a:rPr lang="en-US" altLang="zh-CN" dirty="0"/>
              <a:t> (2023</a:t>
            </a:r>
            <a:r>
              <a:rPr lang="en-US" altLang="zh-CN" dirty="0" smtClean="0"/>
              <a:t>).</a:t>
            </a:r>
          </a:p>
          <a:p>
            <a:r>
              <a:rPr lang="en-US" altLang="zh-CN" dirty="0" err="1"/>
              <a:t>Ovadia</a:t>
            </a:r>
            <a:r>
              <a:rPr lang="en-US" altLang="zh-CN" dirty="0"/>
              <a:t>, </a:t>
            </a:r>
            <a:r>
              <a:rPr lang="en-US" altLang="zh-CN" dirty="0" err="1"/>
              <a:t>Oded</a:t>
            </a:r>
            <a:r>
              <a:rPr lang="en-US" altLang="zh-CN" dirty="0"/>
              <a:t>, et al. "Fine-tuning or retrieval? comparing knowledge injection in </a:t>
            </a:r>
            <a:r>
              <a:rPr lang="en-US" altLang="zh-CN" dirty="0" err="1"/>
              <a:t>llms</a:t>
            </a:r>
            <a:r>
              <a:rPr lang="en-US" altLang="zh-CN" dirty="0"/>
              <a:t>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arXiv:2312.05934</a:t>
            </a:r>
            <a:r>
              <a:rPr lang="en-US" altLang="zh-CN" dirty="0"/>
              <a:t> (2023</a:t>
            </a:r>
            <a:r>
              <a:rPr lang="en-US" altLang="zh-CN" dirty="0" smtClean="0"/>
              <a:t>).</a:t>
            </a:r>
          </a:p>
          <a:p>
            <a:r>
              <a:rPr lang="en-US" altLang="zh-CN" dirty="0"/>
              <a:t>Zhao, Wayne Xin, et al. "A survey of large language models." 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arXiv:2303.18223</a:t>
            </a:r>
            <a:r>
              <a:rPr lang="en-US" altLang="zh-CN" dirty="0"/>
              <a:t> (2023).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550589" y="-152400"/>
            <a:ext cx="12270050" cy="7800624"/>
            <a:chOff x="-4415122" y="59688"/>
            <a:chExt cx="12270050" cy="7800624"/>
          </a:xfrm>
        </p:grpSpPr>
        <p:sp>
          <p:nvSpPr>
            <p:cNvPr id="12" name="空心弧 11"/>
            <p:cNvSpPr/>
            <p:nvPr/>
          </p:nvSpPr>
          <p:spPr>
            <a:xfrm>
              <a:off x="-4415122" y="59688"/>
              <a:ext cx="7800624" cy="7800624"/>
            </a:xfrm>
            <a:prstGeom prst="blockArc">
              <a:avLst>
                <a:gd name="adj1" fmla="val 18900000"/>
                <a:gd name="adj2" fmla="val 2700000"/>
                <a:gd name="adj3" fmla="val 277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2540191" y="1325486"/>
              <a:ext cx="3792876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t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 Introduction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200" kern="12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2210977" y="1259643"/>
              <a:ext cx="658425" cy="6584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3017199" y="2116060"/>
              <a:ext cx="4837729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zh-CN" sz="3200" kern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Overiew</a:t>
              </a: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DST-GPT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687988" y="2050218"/>
              <a:ext cx="658425" cy="658425"/>
            </a:xfrm>
            <a:prstGeom prst="ellipse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 16"/>
            <p:cNvSpPr/>
            <p:nvPr/>
          </p:nvSpPr>
          <p:spPr>
            <a:xfrm>
              <a:off x="3278599" y="2906055"/>
              <a:ext cx="4576329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3. Data Preparation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949387" y="2840212"/>
              <a:ext cx="658425" cy="658425"/>
            </a:xfrm>
            <a:prstGeom prst="ellipse">
              <a:avLst/>
            </a:prstGeom>
            <a:solidFill>
              <a:srgbClr val="F6B54C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多边形 18"/>
            <p:cNvSpPr/>
            <p:nvPr/>
          </p:nvSpPr>
          <p:spPr>
            <a:xfrm>
              <a:off x="3362062" y="3696629"/>
              <a:ext cx="3834605" cy="526740"/>
            </a:xfrm>
            <a:custGeom>
              <a:avLst/>
              <a:gdLst>
                <a:gd name="connsiteX0" fmla="*/ 0 w 7948228"/>
                <a:gd name="connsiteY0" fmla="*/ 0 h 526740"/>
                <a:gd name="connsiteX1" fmla="*/ 7948228 w 7948228"/>
                <a:gd name="connsiteY1" fmla="*/ 0 h 526740"/>
                <a:gd name="connsiteX2" fmla="*/ 7948228 w 7948228"/>
                <a:gd name="connsiteY2" fmla="*/ 526740 h 526740"/>
                <a:gd name="connsiteX3" fmla="*/ 0 w 7948228"/>
                <a:gd name="connsiteY3" fmla="*/ 526740 h 526740"/>
                <a:gd name="connsiteX4" fmla="*/ 0 w 7948228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228" h="526740">
                  <a:moveTo>
                    <a:pt x="0" y="0"/>
                  </a:moveTo>
                  <a:lnTo>
                    <a:pt x="7948228" y="0"/>
                  </a:lnTo>
                  <a:lnTo>
                    <a:pt x="7948228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4. Framework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2850" y="3630787"/>
              <a:ext cx="658425" cy="658425"/>
            </a:xfrm>
            <a:prstGeom prst="ellipse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278600" y="4487204"/>
              <a:ext cx="3054467" cy="526740"/>
            </a:xfrm>
            <a:custGeom>
              <a:avLst/>
              <a:gdLst>
                <a:gd name="connsiteX0" fmla="*/ 0 w 8031690"/>
                <a:gd name="connsiteY0" fmla="*/ 0 h 526740"/>
                <a:gd name="connsiteX1" fmla="*/ 8031690 w 8031690"/>
                <a:gd name="connsiteY1" fmla="*/ 0 h 526740"/>
                <a:gd name="connsiteX2" fmla="*/ 8031690 w 8031690"/>
                <a:gd name="connsiteY2" fmla="*/ 526740 h 526740"/>
                <a:gd name="connsiteX3" fmla="*/ 0 w 8031690"/>
                <a:gd name="connsiteY3" fmla="*/ 526740 h 526740"/>
                <a:gd name="connsiteX4" fmla="*/ 0 w 80316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690" h="526740">
                  <a:moveTo>
                    <a:pt x="0" y="0"/>
                  </a:moveTo>
                  <a:lnTo>
                    <a:pt x="8031690" y="0"/>
                  </a:lnTo>
                  <a:lnTo>
                    <a:pt x="80316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Cases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49387" y="4421361"/>
              <a:ext cx="658425" cy="658425"/>
            </a:xfrm>
            <a:prstGeom prst="ellipse">
              <a:avLst/>
            </a:prstGeom>
            <a:solidFill>
              <a:srgbClr val="EF655D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3017200" y="5277198"/>
              <a:ext cx="3315867" cy="526740"/>
            </a:xfrm>
            <a:custGeom>
              <a:avLst/>
              <a:gdLst>
                <a:gd name="connsiteX0" fmla="*/ 0 w 8293090"/>
                <a:gd name="connsiteY0" fmla="*/ 0 h 526740"/>
                <a:gd name="connsiteX1" fmla="*/ 8293090 w 8293090"/>
                <a:gd name="connsiteY1" fmla="*/ 0 h 526740"/>
                <a:gd name="connsiteX2" fmla="*/ 8293090 w 8293090"/>
                <a:gd name="connsiteY2" fmla="*/ 526740 h 526740"/>
                <a:gd name="connsiteX3" fmla="*/ 0 w 8293090"/>
                <a:gd name="connsiteY3" fmla="*/ 526740 h 526740"/>
                <a:gd name="connsiteX4" fmla="*/ 0 w 8293090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90" h="526740">
                  <a:moveTo>
                    <a:pt x="0" y="0"/>
                  </a:moveTo>
                  <a:lnTo>
                    <a:pt x="8293090" y="0"/>
                  </a:lnTo>
                  <a:lnTo>
                    <a:pt x="8293090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 Future Work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687988" y="5211356"/>
              <a:ext cx="658425" cy="658425"/>
            </a:xfrm>
            <a:prstGeom prst="ellipse">
              <a:avLst/>
            </a:prstGeom>
            <a:solidFill>
              <a:srgbClr val="565656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任意多边形 24"/>
            <p:cNvSpPr/>
            <p:nvPr/>
          </p:nvSpPr>
          <p:spPr>
            <a:xfrm>
              <a:off x="2540191" y="6067773"/>
              <a:ext cx="3053464" cy="526740"/>
            </a:xfrm>
            <a:custGeom>
              <a:avLst/>
              <a:gdLst>
                <a:gd name="connsiteX0" fmla="*/ 0 w 8770101"/>
                <a:gd name="connsiteY0" fmla="*/ 0 h 526740"/>
                <a:gd name="connsiteX1" fmla="*/ 8770101 w 8770101"/>
                <a:gd name="connsiteY1" fmla="*/ 0 h 526740"/>
                <a:gd name="connsiteX2" fmla="*/ 8770101 w 8770101"/>
                <a:gd name="connsiteY2" fmla="*/ 526740 h 526740"/>
                <a:gd name="connsiteX3" fmla="*/ 0 w 8770101"/>
                <a:gd name="connsiteY3" fmla="*/ 526740 h 526740"/>
                <a:gd name="connsiteX4" fmla="*/ 0 w 8770101"/>
                <a:gd name="connsiteY4" fmla="*/ 0 h 5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0101" h="526740">
                  <a:moveTo>
                    <a:pt x="0" y="0"/>
                  </a:moveTo>
                  <a:lnTo>
                    <a:pt x="8770101" y="0"/>
                  </a:lnTo>
                  <a:lnTo>
                    <a:pt x="8770101" y="526740"/>
                  </a:lnTo>
                  <a:lnTo>
                    <a:pt x="0" y="52674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8100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  <a:endParaRPr lang="zh-CN" altLang="en-US" sz="3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0977" y="6001930"/>
              <a:ext cx="658425" cy="658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85363" y="1223709"/>
            <a:ext cx="10656303" cy="132343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Arial" charset="0"/>
                <a:cs typeface="Arial" charset="0"/>
              </a:rPr>
              <a:t>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 </a:t>
            </a:r>
            <a:r>
              <a:rPr lang="en-US" altLang="zh-CN" sz="2000" dirty="0">
                <a:latin typeface="Arial" charset="0"/>
                <a:cs typeface="Arial" charset="0"/>
              </a:rPr>
              <a:t>are extensions of human capabilities, aimed at enhancing productivity, efficiency, and problem-solving abilities. </a:t>
            </a:r>
            <a:r>
              <a:rPr lang="en-US" altLang="zh-CN" sz="2000" dirty="0" smtClean="0">
                <a:latin typeface="Arial" charset="0"/>
                <a:cs typeface="Arial" charset="0"/>
              </a:rPr>
              <a:t>The </a:t>
            </a:r>
            <a:r>
              <a:rPr lang="en-US" altLang="zh-CN" sz="2000" dirty="0">
                <a:latin typeface="Arial" charset="0"/>
                <a:cs typeface="Arial" charset="0"/>
              </a:rPr>
              <a:t>fundamental hallmark of humanity's eventual </a:t>
            </a:r>
            <a:r>
              <a:rPr lang="en-US" altLang="zh-CN" sz="2000" b="1" dirty="0">
                <a:latin typeface="Arial" charset="0"/>
                <a:cs typeface="Arial" charset="0"/>
              </a:rPr>
              <a:t>divergence</a:t>
            </a:r>
            <a:r>
              <a:rPr lang="en-US" altLang="zh-CN" sz="2000" dirty="0">
                <a:latin typeface="Arial" charset="0"/>
                <a:cs typeface="Arial" charset="0"/>
              </a:rPr>
              <a:t> from the animal kingdom is the creation and use of tools</a:t>
            </a:r>
            <a:r>
              <a:rPr lang="en-US" altLang="zh-CN" sz="2000" dirty="0" smtClean="0">
                <a:latin typeface="Arial" charset="0"/>
                <a:cs typeface="Arial" charset="0"/>
              </a:rPr>
              <a:t>.</a:t>
            </a:r>
          </a:p>
          <a:p>
            <a:pPr algn="r"/>
            <a:r>
              <a:rPr lang="en-US" altLang="zh-CN" sz="2000" dirty="0" smtClean="0">
                <a:latin typeface="Arial" charset="0"/>
                <a:cs typeface="Arial" charset="0"/>
              </a:rPr>
              <a:t>	——</a:t>
            </a:r>
            <a:r>
              <a:rPr lang="en-US" altLang="zh-CN" sz="2000" dirty="0">
                <a:latin typeface="Arial" charset="0"/>
                <a:cs typeface="Arial" charset="0"/>
              </a:rPr>
              <a:t>Karl Heinrich Marx</a:t>
            </a:r>
            <a:endParaRPr lang="en-US" altLang="zh-CN" sz="2000" dirty="0" smtClean="0">
              <a:latin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5" y="2688037"/>
            <a:ext cx="11184672" cy="2966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88636" y="5538864"/>
            <a:ext cx="9440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Humans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always been the primary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inventors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tools. 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rtificial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ntelligence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possess the same ability to use tools as humans?</a:t>
            </a:r>
          </a:p>
        </p:txBody>
      </p:sp>
    </p:spTree>
    <p:extLst>
      <p:ext uri="{BB962C8B-B14F-4D97-AF65-F5344CB8AC3E}">
        <p14:creationId xmlns:p14="http://schemas.microsoft.com/office/powerpoint/2010/main" val="38943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70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8934" y="2257527"/>
            <a:ext cx="472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Powerful Semantic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nderstanding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53802" y="225682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ich World Knowledge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87242" y="2256821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Strong R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easoning Capabilities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07738" y="2859375"/>
            <a:ext cx="9724720" cy="3902477"/>
            <a:chOff x="1266712" y="2682759"/>
            <a:chExt cx="9724720" cy="390247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l="9527" r="5564"/>
            <a:stretch/>
          </p:blipFill>
          <p:spPr>
            <a:xfrm>
              <a:off x="1266712" y="2682759"/>
              <a:ext cx="9724720" cy="375294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990731" y="6215904"/>
              <a:ext cx="40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Evolution of language models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791776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28014" y="2268000"/>
            <a:ext cx="77835" cy="433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1451" y="1337075"/>
            <a:ext cx="11157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(LLMs)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become revolutionary tools through the following capabilities:</a:t>
            </a:r>
          </a:p>
        </p:txBody>
      </p:sp>
    </p:spTree>
    <p:extLst>
      <p:ext uri="{BB962C8B-B14F-4D97-AF65-F5344CB8AC3E}">
        <p14:creationId xmlns:p14="http://schemas.microsoft.com/office/powerpoint/2010/main" val="2980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33964" y="906725"/>
            <a:ext cx="1042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tarve Together(DST)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player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infomation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queries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time-consuming and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labor-intensive. It always involves of multiple direct and redirect to find final answers.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07739" y="1759014"/>
            <a:ext cx="9731264" cy="4378220"/>
            <a:chOff x="406401" y="1675909"/>
            <a:chExt cx="11162021" cy="49144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730" y="3257261"/>
              <a:ext cx="1682504" cy="168250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" y="4332149"/>
              <a:ext cx="4140199" cy="223875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76" y="1675909"/>
              <a:ext cx="4106724" cy="226818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7364" y="4312737"/>
              <a:ext cx="4141058" cy="227758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784" y="1675909"/>
              <a:ext cx="4178638" cy="2268182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834" y="5753729"/>
              <a:ext cx="639560" cy="63956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448" y="1756850"/>
              <a:ext cx="551848" cy="551848"/>
            </a:xfrm>
            <a:prstGeom prst="rect">
              <a:avLst/>
            </a:prstGeom>
          </p:spPr>
        </p:pic>
        <p:sp>
          <p:nvSpPr>
            <p:cNvPr id="36" name="上箭头 35"/>
            <p:cNvSpPr/>
            <p:nvPr/>
          </p:nvSpPr>
          <p:spPr>
            <a:xfrm>
              <a:off x="5749669" y="2439481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上箭头 36"/>
            <p:cNvSpPr/>
            <p:nvPr/>
          </p:nvSpPr>
          <p:spPr>
            <a:xfrm rot="10800000">
              <a:off x="5774670" y="5052059"/>
              <a:ext cx="474626" cy="589375"/>
            </a:xfrm>
            <a:prstGeom prst="upArrow">
              <a:avLst/>
            </a:prstGeom>
            <a:solidFill>
              <a:srgbClr val="FDC63C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37"/>
            <p:cNvSpPr/>
            <p:nvPr/>
          </p:nvSpPr>
          <p:spPr>
            <a:xfrm rot="5400000">
              <a:off x="6467766" y="1776698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上箭头 39"/>
            <p:cNvSpPr/>
            <p:nvPr/>
          </p:nvSpPr>
          <p:spPr>
            <a:xfrm rot="16200000">
              <a:off x="4947521" y="1776697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上箭头 40"/>
            <p:cNvSpPr/>
            <p:nvPr/>
          </p:nvSpPr>
          <p:spPr>
            <a:xfrm rot="5400000">
              <a:off x="6467766" y="5830954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上箭头 41"/>
            <p:cNvSpPr/>
            <p:nvPr/>
          </p:nvSpPr>
          <p:spPr>
            <a:xfrm rot="16200000">
              <a:off x="4947521" y="5830952"/>
              <a:ext cx="474626" cy="589375"/>
            </a:xfrm>
            <a:prstGeom prst="upArrow">
              <a:avLst/>
            </a:prstGeom>
            <a:solidFill>
              <a:srgbClr val="F18E50"/>
            </a:solidFill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409162" y="6219982"/>
            <a:ext cx="56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Figure. Pipeline of game-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realted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search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133964" y="5403181"/>
            <a:ext cx="36919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Wiki Fandom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0592" y="1720873"/>
            <a:ext cx="23998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47591" y="5305776"/>
            <a:ext cx="31325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Klei</a:t>
            </a:r>
            <a:r>
              <a:rPr lang="en-US" altLang="zh-CN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Forum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43909" y="1746175"/>
            <a:ext cx="19399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07738" y="1048475"/>
            <a:ext cx="9986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Here, we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DST-GPT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chatrobot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 models, which focuses on answering questions for both Don't Starve and Don't Starve Together.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0335" y="2198359"/>
            <a:ext cx="5601732" cy="3873972"/>
            <a:chOff x="308001" y="1883106"/>
            <a:chExt cx="6248398" cy="4181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1" y="1883106"/>
              <a:ext cx="6248398" cy="365575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339996" y="5665609"/>
              <a:ext cx="3853967" cy="39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Chatting with 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71995" y="3480680"/>
            <a:ext cx="1507604" cy="820387"/>
            <a:chOff x="6004606" y="3480680"/>
            <a:chExt cx="1507604" cy="820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6290443" y="3891962"/>
              <a:ext cx="935930" cy="409105"/>
              <a:chOff x="6197600" y="3889257"/>
              <a:chExt cx="935930" cy="409105"/>
            </a:xfrm>
          </p:grpSpPr>
          <p:sp>
            <p:nvSpPr>
              <p:cNvPr id="17" name="燕尾形 16"/>
              <p:cNvSpPr/>
              <p:nvPr/>
            </p:nvSpPr>
            <p:spPr>
              <a:xfrm>
                <a:off x="6197600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燕尾形 18"/>
              <p:cNvSpPr/>
              <p:nvPr/>
            </p:nvSpPr>
            <p:spPr>
              <a:xfrm>
                <a:off x="6384786" y="3891962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6571972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>
                <a:off x="6759158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6946344" y="3889257"/>
                <a:ext cx="187186" cy="406400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004606" y="3480680"/>
              <a:ext cx="1507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3A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Solution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459670" y="3480680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based on solid knowledge database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59671" y="2304802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chat robot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available and polite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59669" y="4656558"/>
            <a:ext cx="4213013" cy="830997"/>
          </a:xfrm>
          <a:prstGeom prst="rect">
            <a:avLst/>
          </a:prstGeom>
          <a:solidFill>
            <a:srgbClr val="56565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direct response to the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inquiry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</p:spPr>
      </p:pic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640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 Overview of DST-GPT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2152" y="1619579"/>
            <a:ext cx="6949976" cy="4654283"/>
            <a:chOff x="2661383" y="1073221"/>
            <a:chExt cx="6949976" cy="4654283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383" y="1073221"/>
              <a:ext cx="6949976" cy="421105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3600681" y="5358172"/>
              <a:ext cx="512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Figure. An overview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of constructing </a:t>
              </a:r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DST-GPT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479599" y="2156035"/>
            <a:ext cx="49725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Webpages Crawler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LLMs Core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Chroma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Vectorstores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Pyqt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I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nterface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Asyncio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Asynchronous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Deployment</a:t>
            </a:r>
          </a:p>
        </p:txBody>
      </p:sp>
    </p:spTree>
    <p:extLst>
      <p:ext uri="{BB962C8B-B14F-4D97-AF65-F5344CB8AC3E}">
        <p14:creationId xmlns:p14="http://schemas.microsoft.com/office/powerpoint/2010/main" val="26441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</a:t>
            </a:r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Data Preparation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41659" y="0"/>
            <a:ext cx="10958811" cy="818144"/>
            <a:chOff x="2904068" y="0"/>
            <a:chExt cx="9296401" cy="635001"/>
          </a:xfrm>
        </p:grpSpPr>
        <p:sp>
          <p:nvSpPr>
            <p:cNvPr id="6" name="矩形 5"/>
            <p:cNvSpPr/>
            <p:nvPr/>
          </p:nvSpPr>
          <p:spPr>
            <a:xfrm>
              <a:off x="2904068" y="1"/>
              <a:ext cx="9287932" cy="635000"/>
            </a:xfrm>
            <a:prstGeom prst="rect">
              <a:avLst/>
            </a:prstGeom>
            <a:solidFill>
              <a:srgbClr val="FD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95736" y="0"/>
              <a:ext cx="1947333" cy="635001"/>
            </a:xfrm>
            <a:prstGeom prst="rect">
              <a:avLst/>
            </a:prstGeom>
            <a:solidFill>
              <a:srgbClr val="F6B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143069" y="0"/>
              <a:ext cx="982133" cy="635001"/>
            </a:xfrm>
            <a:prstGeom prst="rect">
              <a:avLst/>
            </a:prstGeom>
            <a:solidFill>
              <a:srgbClr val="F1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125202" y="0"/>
              <a:ext cx="719667" cy="635001"/>
            </a:xfrm>
            <a:prstGeom prst="rect">
              <a:avLst/>
            </a:prstGeom>
            <a:solidFill>
              <a:srgbClr val="EF6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44869" y="0"/>
              <a:ext cx="355600" cy="635001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9429" y="48703"/>
            <a:ext cx="51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Framework</a:t>
            </a:r>
            <a:endParaRPr lang="zh-CN" altLang="en-US" sz="4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-115507"/>
            <a:ext cx="1074540" cy="10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365</Words>
  <Application>Microsoft Office PowerPoint</Application>
  <PresentationFormat>宽屏</PresentationFormat>
  <Paragraphs>53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Arial Black</vt:lpstr>
      <vt:lpstr>Office 主题​​</vt:lpstr>
      <vt:lpstr>DST-GPT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66</cp:revision>
  <dcterms:created xsi:type="dcterms:W3CDTF">2024-02-08T13:01:31Z</dcterms:created>
  <dcterms:modified xsi:type="dcterms:W3CDTF">2024-02-14T09:59:32Z</dcterms:modified>
</cp:coreProperties>
</file>